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sldIdLst>
    <p:sldId id="259" r:id="rId2"/>
    <p:sldId id="258" r:id="rId3"/>
    <p:sldId id="257" r:id="rId4"/>
    <p:sldId id="260" r:id="rId5"/>
    <p:sldId id="261" r:id="rId6"/>
    <p:sldId id="262" r:id="rId7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993300"/>
    <a:srgbClr val="006600"/>
    <a:srgbClr val="FF9900"/>
    <a:srgbClr val="FFFF00"/>
    <a:srgbClr val="FF3300"/>
    <a:srgbClr val="0033CC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9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F324D97-E48F-680F-FD60-4E4D70EEB9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1C65D6E-3B67-2279-F7FF-094BB1D452B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832E6C3-C36E-E1E5-1B2C-EA17C03EAC2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98525" y="738188"/>
            <a:ext cx="4938713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BFAC6DA-F8CD-FAE5-23F7-91C4C8F58B8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9475"/>
            <a:ext cx="4938713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3975B7F-C6D2-0E24-30B0-15BB5ED40F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F4108EDC-0BB4-F82F-745B-FCE263422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0909BC53-9A4C-4752-848E-D84CE5F8D14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C21B17E9-CD61-06CC-E9B6-7DB082115EA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47" name="Rectangle 3">
              <a:extLst>
                <a:ext uri="{FF2B5EF4-FFF2-40B4-BE49-F238E27FC236}">
                  <a16:creationId xmlns:a16="http://schemas.microsoft.com/office/drawing/2014/main" id="{8422CC0C-332D-533B-FCD9-1045FB40C87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48" name="Rectangle 4">
              <a:extLst>
                <a:ext uri="{FF2B5EF4-FFF2-40B4-BE49-F238E27FC236}">
                  <a16:creationId xmlns:a16="http://schemas.microsoft.com/office/drawing/2014/main" id="{AD31F563-423D-2236-6F18-04DB9F59C7A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6149" name="Rectangle 5">
            <a:extLst>
              <a:ext uri="{FF2B5EF4-FFF2-40B4-BE49-F238E27FC236}">
                <a16:creationId xmlns:a16="http://schemas.microsoft.com/office/drawing/2014/main" id="{C1FBD75A-C4D0-05E6-D9CE-67F3731AFD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altLang="fr-FR" noProof="0"/>
              <a:t>Cliquez pour modifier le style du titre du masque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E82A1ED-93FC-A3EC-F47D-D6362A45D68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fr-FR" altLang="fr-FR" noProof="0"/>
              <a:t>Cliquez pour modifier le style des sous-titres du masque</a:t>
            </a: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7A5AAC9-AE11-E828-7B5F-62E50D19B7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ECD893-0BCB-4DC0-A2C7-8167D17A62D4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15F62AB9-E2EE-571B-92ED-81BDC91921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9E25AE91-2618-A9BC-A8E3-2ADD29768A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6F2078-EF05-43FC-826E-69A6C335D1EC}" type="slidenum">
              <a:rPr lang="fr-FR" altLang="fr-FR"/>
              <a:pPr/>
              <a:t>‹N°›</a:t>
            </a:fld>
            <a:endParaRPr lang="fr-FR" altLang="fr-FR"/>
          </a:p>
        </p:txBody>
      </p:sp>
      <p:grpSp>
        <p:nvGrpSpPr>
          <p:cNvPr id="6154" name="Group 10">
            <a:extLst>
              <a:ext uri="{FF2B5EF4-FFF2-40B4-BE49-F238E27FC236}">
                <a16:creationId xmlns:a16="http://schemas.microsoft.com/office/drawing/2014/main" id="{F20A7ACD-8D64-D98F-CD24-E54291DBCDC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6155" name="AutoShape 11">
              <a:extLst>
                <a:ext uri="{FF2B5EF4-FFF2-40B4-BE49-F238E27FC236}">
                  <a16:creationId xmlns:a16="http://schemas.microsoft.com/office/drawing/2014/main" id="{9A08FA34-BB08-D8C0-A160-6C3083E3B1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56" name="AutoShape 12">
              <a:extLst>
                <a:ext uri="{FF2B5EF4-FFF2-40B4-BE49-F238E27FC236}">
                  <a16:creationId xmlns:a16="http://schemas.microsoft.com/office/drawing/2014/main" id="{B88E5EEF-6288-65DF-218B-11C8EBDB37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57" name="AutoShape 13">
              <a:extLst>
                <a:ext uri="{FF2B5EF4-FFF2-40B4-BE49-F238E27FC236}">
                  <a16:creationId xmlns:a16="http://schemas.microsoft.com/office/drawing/2014/main" id="{06E0C095-BD42-0EB6-B2BC-5CD9B475B4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58" name="AutoShape 14">
              <a:extLst>
                <a:ext uri="{FF2B5EF4-FFF2-40B4-BE49-F238E27FC236}">
                  <a16:creationId xmlns:a16="http://schemas.microsoft.com/office/drawing/2014/main" id="{5A7BEB4B-5885-3C66-13A6-3AE17182DB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59" name="AutoShape 15">
              <a:extLst>
                <a:ext uri="{FF2B5EF4-FFF2-40B4-BE49-F238E27FC236}">
                  <a16:creationId xmlns:a16="http://schemas.microsoft.com/office/drawing/2014/main" id="{3376C034-A8D2-D7DA-47A2-030821E12F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60" name="AutoShape 16">
              <a:extLst>
                <a:ext uri="{FF2B5EF4-FFF2-40B4-BE49-F238E27FC236}">
                  <a16:creationId xmlns:a16="http://schemas.microsoft.com/office/drawing/2014/main" id="{927A5396-532B-C3E8-6699-DCD2871415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61" name="AutoShape 17">
              <a:extLst>
                <a:ext uri="{FF2B5EF4-FFF2-40B4-BE49-F238E27FC236}">
                  <a16:creationId xmlns:a16="http://schemas.microsoft.com/office/drawing/2014/main" id="{B016B8CB-FE63-76D2-CB1F-8250EB09CC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6162" name="Rectangle 18">
            <a:extLst>
              <a:ext uri="{FF2B5EF4-FFF2-40B4-BE49-F238E27FC236}">
                <a16:creationId xmlns:a16="http://schemas.microsoft.com/office/drawing/2014/main" id="{0D0CBB99-6B39-5B43-0431-88EE3E75E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163" name="AutoShape 19">
            <a:extLst>
              <a:ext uri="{FF2B5EF4-FFF2-40B4-BE49-F238E27FC236}">
                <a16:creationId xmlns:a16="http://schemas.microsoft.com/office/drawing/2014/main" id="{9F7D1D25-F5F1-3A91-9652-9F8ED0CDE7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7688" y="2717800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164" name="Oval 20">
            <a:extLst>
              <a:ext uri="{FF2B5EF4-FFF2-40B4-BE49-F238E27FC236}">
                <a16:creationId xmlns:a16="http://schemas.microsoft.com/office/drawing/2014/main" id="{44A3946E-2E29-F898-C37D-F900EC50F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165" name="Rectangle 21">
            <a:extLst>
              <a:ext uri="{FF2B5EF4-FFF2-40B4-BE49-F238E27FC236}">
                <a16:creationId xmlns:a16="http://schemas.microsoft.com/office/drawing/2014/main" id="{87BE5D08-1C5E-10E9-9B6B-AF405E993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166" name="Oval 22">
            <a:extLst>
              <a:ext uri="{FF2B5EF4-FFF2-40B4-BE49-F238E27FC236}">
                <a16:creationId xmlns:a16="http://schemas.microsoft.com/office/drawing/2014/main" id="{1DD16A53-4F91-F3BD-BF98-B04B46B10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60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167" name="Rectangle 23">
            <a:extLst>
              <a:ext uri="{FF2B5EF4-FFF2-40B4-BE49-F238E27FC236}">
                <a16:creationId xmlns:a16="http://schemas.microsoft.com/office/drawing/2014/main" id="{52642CE4-15AA-AC1D-4071-24C78175B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6168" name="Group 24">
            <a:extLst>
              <a:ext uri="{FF2B5EF4-FFF2-40B4-BE49-F238E27FC236}">
                <a16:creationId xmlns:a16="http://schemas.microsoft.com/office/drawing/2014/main" id="{B46E8E81-761C-1750-B6B4-1F93797788F3}"/>
              </a:ext>
            </a:extLst>
          </p:cNvPr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6169" name="AutoShape 25">
              <a:extLst>
                <a:ext uri="{FF2B5EF4-FFF2-40B4-BE49-F238E27FC236}">
                  <a16:creationId xmlns:a16="http://schemas.microsoft.com/office/drawing/2014/main" id="{E522B5C5-4DF3-0089-20CE-517847D6BC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70" name="AutoShape 26">
              <a:extLst>
                <a:ext uri="{FF2B5EF4-FFF2-40B4-BE49-F238E27FC236}">
                  <a16:creationId xmlns:a16="http://schemas.microsoft.com/office/drawing/2014/main" id="{08B8FDD6-7E10-9429-B0EA-B63E533BD0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71" name="AutoShape 27">
              <a:extLst>
                <a:ext uri="{FF2B5EF4-FFF2-40B4-BE49-F238E27FC236}">
                  <a16:creationId xmlns:a16="http://schemas.microsoft.com/office/drawing/2014/main" id="{B7EA1923-13C8-F1CE-2E08-F27B1EC5ED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72" name="AutoShape 28">
              <a:extLst>
                <a:ext uri="{FF2B5EF4-FFF2-40B4-BE49-F238E27FC236}">
                  <a16:creationId xmlns:a16="http://schemas.microsoft.com/office/drawing/2014/main" id="{8FDF6F8F-E978-FD07-E2A8-B12630BE6E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73" name="AutoShape 29">
              <a:extLst>
                <a:ext uri="{FF2B5EF4-FFF2-40B4-BE49-F238E27FC236}">
                  <a16:creationId xmlns:a16="http://schemas.microsoft.com/office/drawing/2014/main" id="{2E1C1265-EC8E-BE52-5454-C1B5A1ECA9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74" name="AutoShape 30">
              <a:extLst>
                <a:ext uri="{FF2B5EF4-FFF2-40B4-BE49-F238E27FC236}">
                  <a16:creationId xmlns:a16="http://schemas.microsoft.com/office/drawing/2014/main" id="{AF44F5B2-8B0C-3EB9-EFD4-021A10889C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75" name="Freeform 31">
              <a:extLst>
                <a:ext uri="{FF2B5EF4-FFF2-40B4-BE49-F238E27FC236}">
                  <a16:creationId xmlns:a16="http://schemas.microsoft.com/office/drawing/2014/main" id="{0C4F49F5-4104-773F-7237-52A3E6A84C6C}"/>
                </a:ext>
              </a:extLst>
            </p:cNvPr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>
                <a:gd name="T0" fmla="*/ 1 w 532"/>
                <a:gd name="T1" fmla="*/ 0 h 465"/>
                <a:gd name="T2" fmla="*/ 0 w 532"/>
                <a:gd name="T3" fmla="*/ 166 h 465"/>
                <a:gd name="T4" fmla="*/ 532 w 532"/>
                <a:gd name="T5" fmla="*/ 465 h 465"/>
                <a:gd name="T6" fmla="*/ 532 w 532"/>
                <a:gd name="T7" fmla="*/ 201 h 465"/>
                <a:gd name="T8" fmla="*/ 172 w 532"/>
                <a:gd name="T9" fmla="*/ 0 h 465"/>
                <a:gd name="T10" fmla="*/ 1 w 532"/>
                <a:gd name="T11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76" name="Freeform 32">
              <a:extLst>
                <a:ext uri="{FF2B5EF4-FFF2-40B4-BE49-F238E27FC236}">
                  <a16:creationId xmlns:a16="http://schemas.microsoft.com/office/drawing/2014/main" id="{B79C01D4-5FF8-EB38-6F24-376842474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>
                <a:gd name="T0" fmla="*/ 457 w 457"/>
                <a:gd name="T1" fmla="*/ 260 h 264"/>
                <a:gd name="T2" fmla="*/ 1 w 457"/>
                <a:gd name="T3" fmla="*/ 0 h 264"/>
                <a:gd name="T4" fmla="*/ 0 w 457"/>
                <a:gd name="T5" fmla="*/ 264 h 264"/>
                <a:gd name="T6" fmla="*/ 457 w 457"/>
                <a:gd name="T7" fmla="*/ 26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48544B-0F3B-84BB-8C45-FBC24D08F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DEC678-8BD9-5C4D-063E-D11C2C31B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738BC8-45F7-766D-0404-60FC99D6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E78CB-97C0-42F2-B2C4-4243D331E9A4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CF2CA8-36F3-D108-6A9D-2AA8B83F6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660AA9-498D-60EA-963C-931C66337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35F43-63DE-4B7B-BDA5-C1EB38079CF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395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582D8B4-7C8B-0340-05FC-13B2861EF6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48500" y="419100"/>
            <a:ext cx="1943100" cy="57404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07026-ADB6-35EE-0EBF-401171A84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19200" y="419100"/>
            <a:ext cx="5676900" cy="5740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F3BCAB-49A2-CD32-61EA-07BFC4A3F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CDB05-CB1B-4F37-B7C7-F3BE0F8EBCBB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C9E53E-D85D-BE5D-0E3D-8D2A2382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08D4B7-141D-F9D7-25D6-6419C4D8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CB799-2EBE-4E52-A78C-38827FBD6E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986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0EB2E2-4F6C-5D40-6B06-31705C5F5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68FD71-4A0C-DC4B-25F7-208046EB0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01DF15-BC7E-6A33-F61B-DAEADE24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CB4E8C-DD7F-4279-BCE4-182591EBE212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EA2F71-E5E6-91C4-624C-91D25C90C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A26D11-0C57-577C-F3ED-EFCF4042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0FD12-8780-4C0A-B1DF-77CC143AB9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882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C6D948-7727-A54E-D1E5-648F9BA2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02B245-826B-57C4-2D0B-79CD736B2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F33768-FCF6-E2B3-624C-C97C1180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3FB62D-EA25-4E7B-8A44-719C11558C00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9E4C84-97C7-0DF5-68C4-044F33FBA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E81ACD-32F7-CA98-67A7-36042366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4D934-FF8D-4F4F-9A0D-EB7FCFD0136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731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9BF926-841C-F54B-B5C0-40555D625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1409CD-62E4-B2E8-AB68-7BD9FE3626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0447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7BECE0-BC90-EF70-AAC1-27721D665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1600" y="20447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C56C61-D35C-9C21-86F9-56D68F48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65687E-FC7C-4833-8B69-A0DD7677D765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8E6FAA-C3E0-399F-FF7E-72E0F970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6EE58C-4279-9A18-AA0C-4AF760557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B256B-688A-41A7-8732-095621A69C1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0452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348E7-D1C0-A7ED-D7FE-DE9A6E3C6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AC6313-E5E6-A30A-B334-AD28F4C35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6E54D2-105B-8563-6909-AA8E60D82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E3F3C01-A423-60E4-726D-7772A3518C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1590767-C561-B1CA-E9A2-12E2171F1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5BAC37E-DA79-A055-57DF-71BFEBCF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3AB932-A17B-480B-A829-58EF0B28E1FF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D25EBB0-2C76-4FCA-617B-F2183B17F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4AD9FD-5253-3F7C-DC04-A78B885DD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656E5-0E4D-4BAA-A852-63501A89D6F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765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46B2F7-24D6-2A84-EAE5-A84096A8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0F1B6C-59BC-50E1-D694-53C834B33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793F6E-37BF-4862-86A3-658335163680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1812BC-EB5A-624B-4219-11158006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01B0E3-CE43-04C6-7B03-817363589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7A9AA-86E3-4AD7-A11D-49D2AB3194D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186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FF7361-8B88-927B-5B68-D44200F81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DAA8C-27EC-4EE3-A256-9234946C5543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0764B88-6B1D-5985-F31E-13AB153D9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DD078B-EFCC-2783-6FDA-FC63D78A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DB33A-C465-4115-9C62-DC7AA3173B5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647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42F8D2-BF9C-7CD5-C296-6430D7AA5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AFFB42-8B4B-61BF-9EDB-0CA223C17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799C96-F369-0425-5032-6BEBB250F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1C4A9D-35A8-65FC-598C-F191FDB0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BF4964-E940-4174-8D90-6C2E3DE326DC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F593B7-6AD9-A5FB-5AE8-56132F10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DBFC09-2AFE-869E-770B-587074E2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4AC4B-7B15-48A6-9E4F-941014A4AF9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7431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238AA7-641E-2282-E647-999FE3D28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7ED958F-519D-3DA5-48A0-9D274F9B77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F1CF10-7874-25E2-EC87-4EA5FDA90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BE14C6-7D93-271C-643F-7E8573976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C64778-F3AF-4D4B-83C7-B682455810C9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69CF57-3181-E9DC-F904-21D25C770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FE74CB-D9BD-9D1C-6DE5-A6B47FE7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BFE40-9F49-4D0E-A44E-38BDBD7025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733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7C87082-51B8-8D30-7446-EA243B9C9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4191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BF026A5-A492-6018-CCAE-8A6428258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0447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96FEF39-C03E-7B3F-FD88-D2933C93AF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2555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latin typeface="Arial Narrow" panose="020B0606020202030204" pitchFamily="34" charset="0"/>
              </a:defRPr>
            </a:lvl1pPr>
          </a:lstStyle>
          <a:p>
            <a:fld id="{7F2A21A8-0C20-4653-9E36-3BB1F942EE7C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D584AE7C-E2CA-9946-EDCE-2EADD7A519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6395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latin typeface="Arial Narrow" panose="020B060602020203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A001947F-BF0E-7F72-A366-7F03A12CDE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latin typeface="Arial Narrow" panose="020B0606020202030204" pitchFamily="34" charset="0"/>
              </a:defRPr>
            </a:lvl1pPr>
          </a:lstStyle>
          <a:p>
            <a:fld id="{2860ED7D-6902-4B93-A987-6682DFE377FB}" type="slidenum">
              <a:rPr lang="fr-FR" altLang="fr-FR"/>
              <a:pPr/>
              <a:t>‹N°›</a:t>
            </a:fld>
            <a:endParaRPr lang="fr-FR" altLang="fr-FR"/>
          </a:p>
        </p:txBody>
      </p:sp>
      <p:grpSp>
        <p:nvGrpSpPr>
          <p:cNvPr id="5127" name="Group 7">
            <a:extLst>
              <a:ext uri="{FF2B5EF4-FFF2-40B4-BE49-F238E27FC236}">
                <a16:creationId xmlns:a16="http://schemas.microsoft.com/office/drawing/2014/main" id="{AE960DB6-A821-FF9A-272A-56A15349EC3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5128" name="AutoShape 8">
              <a:extLst>
                <a:ext uri="{FF2B5EF4-FFF2-40B4-BE49-F238E27FC236}">
                  <a16:creationId xmlns:a16="http://schemas.microsoft.com/office/drawing/2014/main" id="{B541A991-DEEE-FECF-0F60-38D8C20B66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9" name="AutoShape 9">
              <a:extLst>
                <a:ext uri="{FF2B5EF4-FFF2-40B4-BE49-F238E27FC236}">
                  <a16:creationId xmlns:a16="http://schemas.microsoft.com/office/drawing/2014/main" id="{81166537-C544-918E-4A99-8D9C22B43F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30" name="AutoShape 10">
              <a:extLst>
                <a:ext uri="{FF2B5EF4-FFF2-40B4-BE49-F238E27FC236}">
                  <a16:creationId xmlns:a16="http://schemas.microsoft.com/office/drawing/2014/main" id="{8EFFB5D9-E37C-6D00-F272-3E5A0B17E3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31" name="AutoShape 11">
              <a:extLst>
                <a:ext uri="{FF2B5EF4-FFF2-40B4-BE49-F238E27FC236}">
                  <a16:creationId xmlns:a16="http://schemas.microsoft.com/office/drawing/2014/main" id="{90F3EC6B-00FD-56D7-66F0-E72A383FAA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32" name="AutoShape 12">
              <a:extLst>
                <a:ext uri="{FF2B5EF4-FFF2-40B4-BE49-F238E27FC236}">
                  <a16:creationId xmlns:a16="http://schemas.microsoft.com/office/drawing/2014/main" id="{E1D3C846-3C80-40A8-68B4-639E2AD8DD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33" name="AutoShape 13">
              <a:extLst>
                <a:ext uri="{FF2B5EF4-FFF2-40B4-BE49-F238E27FC236}">
                  <a16:creationId xmlns:a16="http://schemas.microsoft.com/office/drawing/2014/main" id="{5F1F6A17-C7B8-919E-B009-1CB976BBDA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34" name="AutoShape 14">
              <a:extLst>
                <a:ext uri="{FF2B5EF4-FFF2-40B4-BE49-F238E27FC236}">
                  <a16:creationId xmlns:a16="http://schemas.microsoft.com/office/drawing/2014/main" id="{290962B7-163C-2141-778F-8ADE94ACF3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135" name="Rectangle 15">
            <a:extLst>
              <a:ext uri="{FF2B5EF4-FFF2-40B4-BE49-F238E27FC236}">
                <a16:creationId xmlns:a16="http://schemas.microsoft.com/office/drawing/2014/main" id="{31CB97CF-66CC-A9CA-7761-B62ED1FA9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FE6B43D7-3D37-A2C6-A764-A6487BFB4D1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37" name="Oval 17">
            <a:extLst>
              <a:ext uri="{FF2B5EF4-FFF2-40B4-BE49-F238E27FC236}">
                <a16:creationId xmlns:a16="http://schemas.microsoft.com/office/drawing/2014/main" id="{5FE4B19F-695A-0A73-BAD1-6E9AB5D16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38" name="Rectangle 18">
            <a:extLst>
              <a:ext uri="{FF2B5EF4-FFF2-40B4-BE49-F238E27FC236}">
                <a16:creationId xmlns:a16="http://schemas.microsoft.com/office/drawing/2014/main" id="{879D058B-7627-A4B8-FA4B-AAFEF528D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39" name="Oval 19">
            <a:extLst>
              <a:ext uri="{FF2B5EF4-FFF2-40B4-BE49-F238E27FC236}">
                <a16:creationId xmlns:a16="http://schemas.microsoft.com/office/drawing/2014/main" id="{A5FB42D9-A468-0CEB-1B7D-D6BE86EA5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40" name="Rectangle 20">
            <a:extLst>
              <a:ext uri="{FF2B5EF4-FFF2-40B4-BE49-F238E27FC236}">
                <a16:creationId xmlns:a16="http://schemas.microsoft.com/office/drawing/2014/main" id="{DB06AC26-6072-1CCE-37EB-9D47AB766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141" name="Group 21">
            <a:extLst>
              <a:ext uri="{FF2B5EF4-FFF2-40B4-BE49-F238E27FC236}">
                <a16:creationId xmlns:a16="http://schemas.microsoft.com/office/drawing/2014/main" id="{EE7C240B-A8A5-8BF1-17A0-35CAB8F127CE}"/>
              </a:ext>
            </a:extLst>
          </p:cNvPr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5142" name="AutoShape 22">
              <a:extLst>
                <a:ext uri="{FF2B5EF4-FFF2-40B4-BE49-F238E27FC236}">
                  <a16:creationId xmlns:a16="http://schemas.microsoft.com/office/drawing/2014/main" id="{6CFAC382-9441-97D2-97B6-DEDC2C5BBB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43" name="AutoShape 23">
              <a:extLst>
                <a:ext uri="{FF2B5EF4-FFF2-40B4-BE49-F238E27FC236}">
                  <a16:creationId xmlns:a16="http://schemas.microsoft.com/office/drawing/2014/main" id="{2088D1D8-760F-2EFB-DD35-79EC67B8A6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44" name="AutoShape 24">
              <a:extLst>
                <a:ext uri="{FF2B5EF4-FFF2-40B4-BE49-F238E27FC236}">
                  <a16:creationId xmlns:a16="http://schemas.microsoft.com/office/drawing/2014/main" id="{35C224AC-F951-02E5-C050-8DDF6587DE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45" name="AutoShape 25">
              <a:extLst>
                <a:ext uri="{FF2B5EF4-FFF2-40B4-BE49-F238E27FC236}">
                  <a16:creationId xmlns:a16="http://schemas.microsoft.com/office/drawing/2014/main" id="{B0BB76DB-E76B-1613-FED5-2DE1D727BA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46" name="AutoShape 26">
              <a:extLst>
                <a:ext uri="{FF2B5EF4-FFF2-40B4-BE49-F238E27FC236}">
                  <a16:creationId xmlns:a16="http://schemas.microsoft.com/office/drawing/2014/main" id="{79125C6A-4C44-4C62-FD66-A8C19B1BB5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47" name="AutoShape 27">
              <a:extLst>
                <a:ext uri="{FF2B5EF4-FFF2-40B4-BE49-F238E27FC236}">
                  <a16:creationId xmlns:a16="http://schemas.microsoft.com/office/drawing/2014/main" id="{B3E8BF6D-3DD2-BA3B-3A94-24BC3787CD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48" name="Freeform 28">
              <a:extLst>
                <a:ext uri="{FF2B5EF4-FFF2-40B4-BE49-F238E27FC236}">
                  <a16:creationId xmlns:a16="http://schemas.microsoft.com/office/drawing/2014/main" id="{EFF55E3D-C284-0778-150F-00F7AEB716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>
                <a:gd name="T0" fmla="*/ 1 w 532"/>
                <a:gd name="T1" fmla="*/ 0 h 465"/>
                <a:gd name="T2" fmla="*/ 0 w 532"/>
                <a:gd name="T3" fmla="*/ 166 h 465"/>
                <a:gd name="T4" fmla="*/ 532 w 532"/>
                <a:gd name="T5" fmla="*/ 465 h 465"/>
                <a:gd name="T6" fmla="*/ 532 w 532"/>
                <a:gd name="T7" fmla="*/ 201 h 465"/>
                <a:gd name="T8" fmla="*/ 172 w 532"/>
                <a:gd name="T9" fmla="*/ 0 h 465"/>
                <a:gd name="T10" fmla="*/ 1 w 532"/>
                <a:gd name="T11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49" name="Freeform 29">
              <a:extLst>
                <a:ext uri="{FF2B5EF4-FFF2-40B4-BE49-F238E27FC236}">
                  <a16:creationId xmlns:a16="http://schemas.microsoft.com/office/drawing/2014/main" id="{86435A84-A239-91E0-1D48-7440BB0FCF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>
                <a:gd name="T0" fmla="*/ 457 w 457"/>
                <a:gd name="T1" fmla="*/ 260 h 264"/>
                <a:gd name="T2" fmla="*/ 1 w 457"/>
                <a:gd name="T3" fmla="*/ 0 h 264"/>
                <a:gd name="T4" fmla="*/ 0 w 457"/>
                <a:gd name="T5" fmla="*/ 264 h 264"/>
                <a:gd name="T6" fmla="*/ 457 w 457"/>
                <a:gd name="T7" fmla="*/ 26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Impact" panose="020B080603090205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kumimoji="1"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6E60F0FC-8FB1-C7DD-5536-D7191F53C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FD6E-DD49-46AC-A429-D858F69FFC24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710DE2A6-8E94-AC7F-980F-C79A77B56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0"/>
            <a:ext cx="6048375" cy="1601788"/>
          </a:xfrm>
        </p:spPr>
        <p:txBody>
          <a:bodyPr/>
          <a:lstStyle/>
          <a:p>
            <a:pPr algn="ctr"/>
            <a:r>
              <a:rPr lang="fr-FR" altLang="fr-FR" sz="4000">
                <a:solidFill>
                  <a:srgbClr val="FF0000"/>
                </a:solidFill>
              </a:rPr>
              <a:t> </a:t>
            </a:r>
            <a:r>
              <a:rPr lang="fr-FR" altLang="fr-FR">
                <a:solidFill>
                  <a:srgbClr val="FF0000"/>
                </a:solidFill>
              </a:rPr>
              <a:t>Droit et grands enjeux du monde contemporain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4B8E5F5-1DC4-C728-42CA-727539CB1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813" y="2565400"/>
            <a:ext cx="8450262" cy="4114800"/>
          </a:xfrm>
        </p:spPr>
        <p:txBody>
          <a:bodyPr/>
          <a:lstStyle/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44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fr-FR" altLang="fr-FR" b="1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FR" altLang="fr-FR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L’</a:t>
            </a:r>
            <a:r>
              <a:rPr lang="fr-FR" altLang="fr-FR" b="1">
                <a:solidFill>
                  <a:schemeClr val="tx2"/>
                </a:solidFill>
                <a:latin typeface="Arial" panose="020B0604020202020204" pitchFamily="34" charset="0"/>
              </a:rPr>
              <a:t>enseignement de DGEMC</a:t>
            </a:r>
          </a:p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4400" b="1"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fr-FR" altLang="fr-FR" b="1">
                <a:latin typeface="Arial" panose="020B0604020202020204" pitchFamily="34" charset="0"/>
                <a:sym typeface="Wingdings" panose="05000000000000000000" pitchFamily="2" charset="2"/>
              </a:rPr>
              <a:t> Les enseignants impliqués</a:t>
            </a:r>
            <a:endParaRPr lang="fr-FR" altLang="fr-FR" b="1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4400" b="1">
                <a:solidFill>
                  <a:srgbClr val="99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fr-FR" altLang="fr-FR" b="1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FR" altLang="fr-FR" b="1">
                <a:solidFill>
                  <a:srgbClr val="99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L’examen 2013</a:t>
            </a:r>
            <a:endParaRPr lang="fr-FR" altLang="fr-FR" b="1">
              <a:solidFill>
                <a:srgbClr val="9966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4400" b="1">
                <a:solidFill>
                  <a:srgbClr val="CC0066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</a:t>
            </a:r>
            <a:r>
              <a:rPr lang="fr-FR" altLang="fr-FR" b="1">
                <a:solidFill>
                  <a:srgbClr val="00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FR" altLang="fr-FR" b="1">
                <a:solidFill>
                  <a:srgbClr val="CC0066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La poursuite d’études</a:t>
            </a:r>
          </a:p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4400" b="1">
                <a:solidFill>
                  <a:srgbClr val="00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</a:t>
            </a:r>
            <a:r>
              <a:rPr lang="fr-FR" altLang="fr-FR" b="1">
                <a:solidFill>
                  <a:srgbClr val="00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Les évolutions et les perspectives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3F9C286B-40A1-AB3C-B25B-81BCE12BC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1916113"/>
            <a:ext cx="5545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fr-FR" altLang="fr-FR" sz="36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Bilan et perspectives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461EAC25-8296-F180-CA97-74ECC2A40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272A-9A70-4B35-8913-0DB05460D4DE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522A84BA-FBF8-EA07-2F0C-FB07F8A69F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0"/>
            <a:ext cx="6048375" cy="1601788"/>
          </a:xfrm>
        </p:spPr>
        <p:txBody>
          <a:bodyPr/>
          <a:lstStyle/>
          <a:p>
            <a:pPr algn="ctr"/>
            <a:r>
              <a:rPr lang="fr-FR" altLang="fr-FR" sz="4000">
                <a:solidFill>
                  <a:srgbClr val="FF0000"/>
                </a:solidFill>
              </a:rPr>
              <a:t> </a:t>
            </a:r>
            <a:r>
              <a:rPr lang="fr-FR" altLang="fr-FR">
                <a:solidFill>
                  <a:srgbClr val="FF0000"/>
                </a:solidFill>
              </a:rPr>
              <a:t>Droit et grands enjeux du monde contemporain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36021AB-3363-62DD-827C-B1E8687BE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3141663"/>
            <a:ext cx="8450262" cy="4076700"/>
          </a:xfrm>
        </p:spPr>
        <p:txBody>
          <a:bodyPr/>
          <a:lstStyle/>
          <a:p>
            <a:pPr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</a:rPr>
              <a:t>  644 établissements concernés (sur &gt;= 2000 – 1/3)</a:t>
            </a:r>
          </a:p>
          <a:p>
            <a:pPr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</a:rPr>
              <a:t>  6 967 élèves à l’examen 2012 (sur &gt;= 51 000 – 14 %) </a:t>
            </a:r>
          </a:p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  </a:t>
            </a: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</a:rPr>
              <a:t>Effectif moyen 12 élèves (4 à 35)</a:t>
            </a:r>
          </a:p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  </a:t>
            </a: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</a:rPr>
              <a:t>Véritable redynamisation de la série L</a:t>
            </a:r>
          </a:p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  Peu d’ouvertures (15)</a:t>
            </a:r>
            <a:endParaRPr lang="fr-FR" altLang="fr-FR" sz="24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</a:rPr>
              <a:t>  Presque pas de fermetures (8)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  Des expérimentations en première (4 ou 5)</a:t>
            </a:r>
            <a:r>
              <a:rPr lang="fr-FR" altLang="fr-FR" sz="280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1800" b="1">
                <a:solidFill>
                  <a:srgbClr val="006600"/>
                </a:solidFill>
                <a:latin typeface="Arial" panose="020B0604020202020204" pitchFamily="34" charset="0"/>
              </a:rPr>
              <a:t> 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altLang="fr-FR" sz="2400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1429B7EE-8F9C-84F9-205F-143F60481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989138"/>
            <a:ext cx="66246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fr-FR" altLang="fr-FR" sz="36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kumimoji="1" lang="fr-FR" altLang="fr-FR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</a:t>
            </a:r>
            <a:r>
              <a:rPr kumimoji="1" lang="fr-FR" altLang="fr-FR" sz="3200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kumimoji="1" lang="fr-FR" altLang="fr-F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L’</a:t>
            </a:r>
            <a:r>
              <a:rPr kumimoji="1" lang="fr-FR" altLang="fr-F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enseignement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6ED094DF-73A2-8A1C-A002-62DBC86B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0C59D-D0B0-49D3-87B0-58B5AB424D41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D677B10E-1E91-613F-2D64-D9B3C54DB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0"/>
            <a:ext cx="6048375" cy="1601788"/>
          </a:xfrm>
        </p:spPr>
        <p:txBody>
          <a:bodyPr/>
          <a:lstStyle/>
          <a:p>
            <a:pPr algn="ctr"/>
            <a:r>
              <a:rPr lang="fr-FR" altLang="fr-FR" sz="4000">
                <a:solidFill>
                  <a:srgbClr val="FF0000"/>
                </a:solidFill>
              </a:rPr>
              <a:t> </a:t>
            </a:r>
            <a:r>
              <a:rPr lang="fr-FR" altLang="fr-FR">
                <a:solidFill>
                  <a:srgbClr val="FF0000"/>
                </a:solidFill>
              </a:rPr>
              <a:t>Droit et grands enjeux du monde contemporain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EBF7A74A-07C7-EAA6-B634-251EA48D8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2743200"/>
            <a:ext cx="8450262" cy="4114800"/>
          </a:xfrm>
        </p:spPr>
        <p:txBody>
          <a:bodyPr/>
          <a:lstStyle/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2400" b="1">
                <a:latin typeface="Arial" panose="020B0604020202020204" pitchFamily="34" charset="0"/>
                <a:sym typeface="Wingdings" panose="05000000000000000000" pitchFamily="2" charset="2"/>
              </a:rPr>
              <a:t>  </a:t>
            </a:r>
            <a:r>
              <a:rPr lang="fr-FR" altLang="fr-FR" sz="2400" b="1">
                <a:latin typeface="Arial" panose="020B0604020202020204" pitchFamily="34" charset="0"/>
              </a:rPr>
              <a:t>Des enseignants qualifiés (plutôt + que - )</a:t>
            </a:r>
          </a:p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2400" b="1">
                <a:latin typeface="Arial" panose="020B0604020202020204" pitchFamily="34" charset="0"/>
                <a:sym typeface="Wingdings" panose="05000000000000000000" pitchFamily="2" charset="2"/>
              </a:rPr>
              <a:t> </a:t>
            </a:r>
            <a:r>
              <a:rPr lang="fr-FR" altLang="fr-FR" sz="2400" b="1">
                <a:latin typeface="Arial" panose="020B0604020202020204" pitchFamily="34" charset="0"/>
              </a:rPr>
              <a:t> Une réserve suffisante pour monter en puissance</a:t>
            </a:r>
          </a:p>
          <a:p>
            <a:pPr>
              <a:lnSpc>
                <a:spcPct val="95000"/>
              </a:lnSpc>
              <a:buFont typeface="Monotype Sorts" pitchFamily="2" charset="2"/>
              <a:buNone/>
            </a:pPr>
            <a:r>
              <a:rPr lang="fr-FR" altLang="fr-FR" sz="2400" b="1">
                <a:latin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fr-FR" altLang="fr-FR" sz="2400" b="1">
                <a:latin typeface="Arial" panose="020B0604020202020204" pitchFamily="34" charset="0"/>
              </a:rPr>
              <a:t>  Une forte demande de procédure d’habilitation</a:t>
            </a:r>
            <a:br>
              <a:rPr lang="fr-FR" altLang="fr-FR" sz="2400" b="1">
                <a:latin typeface="Arial" panose="020B0604020202020204" pitchFamily="34" charset="0"/>
              </a:rPr>
            </a:br>
            <a:r>
              <a:rPr lang="fr-FR" altLang="fr-FR" sz="2400" b="1">
                <a:latin typeface="Arial" panose="020B0604020202020204" pitchFamily="34" charset="0"/>
              </a:rPr>
              <a:t> nationale</a:t>
            </a:r>
          </a:p>
          <a:p>
            <a:pPr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fr-FR" altLang="fr-FR" sz="2400" b="1">
                <a:latin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fr-FR" altLang="fr-FR" sz="2400" b="1">
                <a:latin typeface="Arial" panose="020B0604020202020204" pitchFamily="34" charset="0"/>
              </a:rPr>
              <a:t>  Un a</a:t>
            </a:r>
            <a:r>
              <a:rPr lang="fr-FR" altLang="fr-FR" sz="2400" b="1">
                <a:latin typeface="Arial" panose="020B0604020202020204" pitchFamily="34" charset="0"/>
                <a:sym typeface="Wingdings" panose="05000000000000000000" pitchFamily="2" charset="2"/>
              </a:rPr>
              <a:t>ccompagnement pédagogique efficace </a:t>
            </a:r>
            <a:br>
              <a:rPr lang="fr-FR" altLang="fr-FR" sz="2400" b="1">
                <a:latin typeface="Arial" panose="020B0604020202020204" pitchFamily="34" charset="0"/>
                <a:sym typeface="Wingdings" panose="05000000000000000000" pitchFamily="2" charset="2"/>
              </a:rPr>
            </a:br>
            <a:r>
              <a:rPr lang="fr-FR" altLang="fr-FR" sz="2400" b="1">
                <a:latin typeface="Arial" panose="020B0604020202020204" pitchFamily="34" charset="0"/>
                <a:sym typeface="Wingdings" panose="05000000000000000000" pitchFamily="2" charset="2"/>
              </a:rPr>
              <a:t> (i</a:t>
            </a:r>
            <a:r>
              <a:rPr lang="fr-FR" altLang="fr-FR" sz="2400" b="1">
                <a:latin typeface="Arial" panose="020B0604020202020204" pitchFamily="34" charset="0"/>
              </a:rPr>
              <a:t>nspections, formations, …)</a:t>
            </a:r>
          </a:p>
          <a:p>
            <a:pPr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fr-FR" altLang="fr-FR" sz="2400" b="1">
                <a:latin typeface="Arial" panose="020B0604020202020204" pitchFamily="34" charset="0"/>
                <a:sym typeface="Wingdings" panose="05000000000000000000" pitchFamily="2" charset="2"/>
              </a:rPr>
              <a:t> </a:t>
            </a:r>
            <a:r>
              <a:rPr lang="fr-FR" altLang="fr-FR" sz="2400" b="1">
                <a:latin typeface="Arial" panose="020B0604020202020204" pitchFamily="34" charset="0"/>
              </a:rPr>
              <a:t> Des montages pédagogiques variés </a:t>
            </a:r>
            <a:br>
              <a:rPr lang="fr-FR" altLang="fr-FR" sz="2400" b="1">
                <a:latin typeface="Arial" panose="020B0604020202020204" pitchFamily="34" charset="0"/>
              </a:rPr>
            </a:br>
            <a:r>
              <a:rPr lang="fr-FR" altLang="fr-FR" sz="2400" b="1">
                <a:latin typeface="Arial" panose="020B0604020202020204" pitchFamily="34" charset="0"/>
              </a:rPr>
              <a:t> (binômes, interventions de professionnels, ..) </a:t>
            </a:r>
            <a:endParaRPr lang="fr-FR" altLang="fr-FR" sz="2400" b="1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BC586E91-059E-9E29-4C38-FE0D64A1B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916113"/>
            <a:ext cx="655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fr-FR" altLang="fr-FR" sz="36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kumimoji="1" lang="fr-FR" altLang="fr-FR" sz="3200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 Les enseignants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673D8210-206C-8A88-259E-F966F0B54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8C8E-F819-4E1F-A21E-F614CD92AC66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482AA054-76F7-72AF-6152-A1ACB1261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0"/>
            <a:ext cx="6048375" cy="1601788"/>
          </a:xfrm>
        </p:spPr>
        <p:txBody>
          <a:bodyPr/>
          <a:lstStyle/>
          <a:p>
            <a:pPr algn="ctr"/>
            <a:r>
              <a:rPr lang="fr-FR" altLang="fr-FR" sz="4000">
                <a:solidFill>
                  <a:srgbClr val="FF0000"/>
                </a:solidFill>
              </a:rPr>
              <a:t> </a:t>
            </a:r>
            <a:r>
              <a:rPr lang="fr-FR" altLang="fr-FR">
                <a:solidFill>
                  <a:srgbClr val="FF0000"/>
                </a:solidFill>
              </a:rPr>
              <a:t>Droit et grands enjeux du monde contemporain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5FC91ED3-C60C-5A12-9608-9764F4D1C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6375" y="2852738"/>
            <a:ext cx="8450263" cy="4365625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  <a:t>  Une organisation satisfaisante</a:t>
            </a:r>
          </a:p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 b="1">
              <a:solidFill>
                <a:srgbClr val="9966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  <a:t>  Des candidats bien préparés</a:t>
            </a:r>
            <a:b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</a:b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  <a:t>  (sauf isolés et à distance)</a:t>
            </a:r>
            <a:b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</a:br>
            <a:endParaRPr lang="fr-FR" altLang="fr-FR" sz="2400" b="1">
              <a:solidFill>
                <a:srgbClr val="9966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  <a:t>  Des résultats très satisfaisants</a:t>
            </a:r>
            <a:b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</a:b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  <a:t> (moyennes entre 12 et 14)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 b="1">
              <a:solidFill>
                <a:srgbClr val="996600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  <a:t>  Des propositions d’améliorations </a:t>
            </a:r>
            <a:b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</a:br>
            <a: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  <a:t> (+ de temps, banque de sujets, harmonisation)</a:t>
            </a:r>
            <a:br>
              <a:rPr lang="fr-FR" altLang="fr-FR" sz="2400" b="1">
                <a:solidFill>
                  <a:srgbClr val="996600"/>
                </a:solidFill>
                <a:latin typeface="Arial" panose="020B0604020202020204" pitchFamily="34" charset="0"/>
              </a:rPr>
            </a:br>
            <a:endParaRPr lang="fr-FR" altLang="fr-FR" sz="2400" b="1">
              <a:solidFill>
                <a:srgbClr val="996600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2800" b="1">
                <a:solidFill>
                  <a:srgbClr val="006600"/>
                </a:solidFill>
                <a:latin typeface="Arial" panose="020B0604020202020204" pitchFamily="34" charset="0"/>
              </a:rPr>
              <a:t>         </a:t>
            </a:r>
            <a:endParaRPr lang="fr-FR" altLang="fr-FR" sz="2000" b="1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</a:pPr>
            <a:endParaRPr lang="fr-FR" altLang="fr-FR" sz="2000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</a:pPr>
            <a:endParaRPr lang="fr-FR" altLang="fr-FR" sz="2000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altLang="fr-FR" sz="2800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BA8DE9D6-B0BB-E7D7-6C8D-D9C6A57B6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1844675"/>
            <a:ext cx="6624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fr-FR" altLang="fr-FR" sz="36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kumimoji="1" lang="fr-FR" altLang="fr-FR" sz="32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</a:t>
            </a:r>
            <a:r>
              <a:rPr kumimoji="1" lang="fr-FR" altLang="fr-FR" sz="3200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kumimoji="1" lang="fr-FR" altLang="fr-FR" sz="32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L’examen 2013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BF78893B-CAF2-88E5-36EB-9CDEA94A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A61C-39BB-4500-A92A-EA8DE1A7A449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F0B47927-C4DC-EE83-2C43-0AD2033ED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0"/>
            <a:ext cx="6048375" cy="1601788"/>
          </a:xfrm>
        </p:spPr>
        <p:txBody>
          <a:bodyPr/>
          <a:lstStyle/>
          <a:p>
            <a:pPr algn="ctr"/>
            <a:r>
              <a:rPr lang="fr-FR" altLang="fr-FR" sz="4000">
                <a:solidFill>
                  <a:srgbClr val="FF0000"/>
                </a:solidFill>
              </a:rPr>
              <a:t> </a:t>
            </a:r>
            <a:r>
              <a:rPr lang="fr-FR" altLang="fr-FR">
                <a:solidFill>
                  <a:srgbClr val="FF0000"/>
                </a:solidFill>
              </a:rPr>
              <a:t>Droit et grands enjeux du monde contemporain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6F66E431-EEAD-5AF9-EFAF-73F482A26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3284538"/>
            <a:ext cx="8450262" cy="4365625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rgbClr val="CC0066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fr-FR" altLang="fr-FR" sz="2400" b="1">
                <a:solidFill>
                  <a:srgbClr val="CC0066"/>
                </a:solidFill>
                <a:latin typeface="Arial" panose="020B0604020202020204" pitchFamily="34" charset="0"/>
              </a:rPr>
              <a:t>  20 à 25 % disent vouloir poursuivre en fac de droit</a:t>
            </a:r>
          </a:p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 b="1">
              <a:solidFill>
                <a:srgbClr val="CC006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rgbClr val="CC0066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fr-FR" altLang="fr-FR" sz="2400" b="1">
                <a:solidFill>
                  <a:srgbClr val="CC0066"/>
                </a:solidFill>
                <a:latin typeface="Arial" panose="020B0604020202020204" pitchFamily="34" charset="0"/>
              </a:rPr>
              <a:t>  Influence de l’enseignement et de l’enseignant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þ"/>
            </a:pPr>
            <a:endParaRPr lang="fr-FR" altLang="fr-FR" sz="2400" b="1">
              <a:solidFill>
                <a:srgbClr val="CC006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rgbClr val="CC0066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fr-FR" altLang="fr-FR" sz="2400" b="1">
                <a:solidFill>
                  <a:srgbClr val="CC0066"/>
                </a:solidFill>
                <a:latin typeface="Arial" panose="020B0604020202020204" pitchFamily="34" charset="0"/>
              </a:rPr>
              <a:t>  Utilité certaine pour la citoyenneté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 b="1">
              <a:solidFill>
                <a:srgbClr val="CC0066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3600" b="1">
              <a:solidFill>
                <a:srgbClr val="996600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4000" b="1">
                <a:solidFill>
                  <a:srgbClr val="006600"/>
                </a:solidFill>
                <a:latin typeface="Arial" panose="020B0604020202020204" pitchFamily="34" charset="0"/>
              </a:rPr>
              <a:t>         </a:t>
            </a:r>
            <a:endParaRPr lang="fr-FR" altLang="fr-FR" b="1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</a:pPr>
            <a:endParaRPr lang="fr-FR" altLang="fr-FR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</a:pPr>
            <a:endParaRPr lang="fr-FR" altLang="fr-FR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altLang="fr-FR" sz="4000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71028253-F724-C9E3-94CA-B7A23E12D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1989138"/>
            <a:ext cx="6624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fr-FR" altLang="fr-FR" sz="36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kumimoji="1" lang="fr-FR" altLang="fr-FR" sz="320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</a:t>
            </a:r>
            <a:r>
              <a:rPr kumimoji="1" lang="fr-FR" altLang="fr-FR" sz="32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kumimoji="1" lang="fr-FR" altLang="fr-FR" sz="320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La poursuite d’études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3D14475E-7D1B-D722-879A-B642FDC9D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B019-197C-453A-8F85-D6D99B310547}" type="datetime1">
              <a:rPr lang="fr-FR" altLang="fr-FR"/>
              <a:pPr/>
              <a:t>06/02/2024</a:t>
            </a:fld>
            <a:endParaRPr lang="fr-FR" altLang="fr-FR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E254D88E-75CF-2835-5C1B-0EDA2A7EF4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0"/>
            <a:ext cx="6048375" cy="1601788"/>
          </a:xfrm>
        </p:spPr>
        <p:txBody>
          <a:bodyPr/>
          <a:lstStyle/>
          <a:p>
            <a:pPr algn="ctr"/>
            <a:r>
              <a:rPr lang="fr-FR" altLang="fr-FR" sz="4000">
                <a:solidFill>
                  <a:srgbClr val="FF0000"/>
                </a:solidFill>
              </a:rPr>
              <a:t> </a:t>
            </a:r>
            <a:r>
              <a:rPr lang="fr-FR" altLang="fr-FR">
                <a:solidFill>
                  <a:srgbClr val="FF0000"/>
                </a:solidFill>
              </a:rPr>
              <a:t>Droit et grands enjeux du monde contemporain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63D39CF-B032-CF6E-0084-704620D459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2492375"/>
            <a:ext cx="9359900" cy="4897438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200" b="1">
                <a:solidFill>
                  <a:srgbClr val="00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FR" altLang="fr-FR" sz="2000" b="1">
                <a:solidFill>
                  <a:srgbClr val="00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fr-FR" altLang="fr-FR" sz="2000" b="1">
                <a:solidFill>
                  <a:srgbClr val="006600"/>
                </a:solidFill>
                <a:latin typeface="Arial" panose="020B0604020202020204" pitchFamily="34" charset="0"/>
              </a:rPr>
              <a:t>  Vues par les IPR :</a:t>
            </a:r>
          </a:p>
          <a:p>
            <a:pPr lvl="1"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1800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200" b="1">
                <a:solidFill>
                  <a:srgbClr val="006600"/>
                </a:solidFill>
                <a:latin typeface="Arial" panose="020B0604020202020204" pitchFamily="34" charset="0"/>
              </a:rPr>
              <a:t>                </a:t>
            </a: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</a:rPr>
              <a:t>Dgemc en première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 </a:t>
            </a: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</a:rPr>
              <a:t>Cadrage habilitation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 </a:t>
            </a: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</a:rPr>
              <a:t>Banque de sujets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 </a:t>
            </a: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</a:rPr>
              <a:t>Harmonisation pratiques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 </a:t>
            </a: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</a:rPr>
              <a:t>PNF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200" b="1">
                <a:solidFill>
                  <a:srgbClr val="FF3300"/>
                </a:solidFill>
                <a:latin typeface="Arial" panose="020B0604020202020204" pitchFamily="34" charset="0"/>
              </a:rPr>
              <a:t>                      …</a:t>
            </a:r>
          </a:p>
          <a:p>
            <a:pPr>
              <a:lnSpc>
                <a:spcPct val="8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1200" b="1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2000" b="1">
                <a:solidFill>
                  <a:srgbClr val="0066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fr-FR" altLang="fr-FR" sz="2000" b="1">
                <a:solidFill>
                  <a:srgbClr val="006600"/>
                </a:solidFill>
                <a:latin typeface="Arial" panose="020B0604020202020204" pitchFamily="34" charset="0"/>
              </a:rPr>
              <a:t>  Vues par les enseignants :</a:t>
            </a:r>
          </a:p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Char char="þ"/>
            </a:pPr>
            <a:endParaRPr lang="fr-FR" altLang="fr-FR" sz="2000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2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    </a:t>
            </a: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 Intérêt du programme mais trop lourd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 Difficultés avec certains thèmes (3.5 par ex.)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006600"/>
                </a:solidFill>
                <a:latin typeface="Arial" panose="020B0604020202020204" pitchFamily="34" charset="0"/>
              </a:rPr>
              <a:t>            </a:t>
            </a: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 Groupes d’élèves parfois trop importants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 Inexistence en première -&gt; tensions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 Liens insuffisant avec l’université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FF33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 Isolement (géo., disc., profes. …)</a:t>
            </a:r>
            <a:endParaRPr lang="fr-FR" altLang="fr-FR" sz="1600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þ"/>
            </a:pPr>
            <a:endParaRPr lang="fr-FR" altLang="fr-FR" sz="900" b="1">
              <a:solidFill>
                <a:srgbClr val="CC0066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900" b="1">
              <a:solidFill>
                <a:srgbClr val="CC0066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1400" b="1">
              <a:solidFill>
                <a:srgbClr val="996600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006600"/>
                </a:solidFill>
                <a:latin typeface="Arial" panose="020B0604020202020204" pitchFamily="34" charset="0"/>
              </a:rPr>
              <a:t>         </a:t>
            </a:r>
            <a:endParaRPr lang="fr-FR" altLang="fr-FR" sz="1200" b="1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</a:pPr>
            <a:endParaRPr lang="fr-FR" altLang="fr-FR" sz="1200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</a:pPr>
            <a:endParaRPr lang="fr-FR" altLang="fr-FR" sz="1200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altLang="fr-FR" sz="1600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FC60649F-4DEA-C526-EDA8-9A7E28794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844675"/>
            <a:ext cx="7418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fr-FR" altLang="fr-FR" sz="36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kumimoji="1" lang="fr-FR" altLang="fr-FR" sz="32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 Les évolutions et les perspectives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4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4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4915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4915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theme/theme1.xml><?xml version="1.0" encoding="utf-8"?>
<a:theme xmlns:a="http://schemas.openxmlformats.org/drawingml/2006/main" name="Spirale.pot">
  <a:themeElements>
    <a:clrScheme name="Spirale.pot 2">
      <a:dk1>
        <a:srgbClr val="000000"/>
      </a:dk1>
      <a:lt1>
        <a:srgbClr val="FFFFFF"/>
      </a:lt1>
      <a:dk2>
        <a:srgbClr val="000066"/>
      </a:dk2>
      <a:lt2>
        <a:srgbClr val="969696"/>
      </a:lt2>
      <a:accent1>
        <a:srgbClr val="666699"/>
      </a:accent1>
      <a:accent2>
        <a:srgbClr val="CCCC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B9B9E7"/>
      </a:accent6>
      <a:hlink>
        <a:srgbClr val="CC00CC"/>
      </a:hlink>
      <a:folHlink>
        <a:srgbClr val="EAEAEA"/>
      </a:folHlink>
    </a:clrScheme>
    <a:fontScheme name="Spirale.po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pirale.pot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irale.pot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ral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rale.pot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rale.pot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irale.pot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rale.pot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rale.pot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présentation\SPIRALE.POT</Template>
  <TotalTime>698</TotalTime>
  <Words>390</Words>
  <Application>Microsoft Office PowerPoint</Application>
  <PresentationFormat>Affichage à l'écran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Times New Roman</vt:lpstr>
      <vt:lpstr>Impact</vt:lpstr>
      <vt:lpstr>Monotype Sorts</vt:lpstr>
      <vt:lpstr>Arial Narrow</vt:lpstr>
      <vt:lpstr>Arial</vt:lpstr>
      <vt:lpstr>Wingdings</vt:lpstr>
      <vt:lpstr>Spirale.pot</vt:lpstr>
      <vt:lpstr> Droit et grands enjeux du monde contemporain</vt:lpstr>
      <vt:lpstr> Droit et grands enjeux du monde contemporain</vt:lpstr>
      <vt:lpstr> Droit et grands enjeux du monde contemporain</vt:lpstr>
      <vt:lpstr> Droit et grands enjeux du monde contemporain</vt:lpstr>
      <vt:lpstr> Droit et grands enjeux du monde contemporain</vt:lpstr>
      <vt:lpstr> Droit et grands enjeux du monde contemporain</vt:lpstr>
    </vt:vector>
  </TitlesOfParts>
  <Manager>JC BILLIET</Manager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DGEMC</dc:title>
  <dc:creator>IGEN</dc:creator>
  <cp:lastModifiedBy>Charlène Lemarchand</cp:lastModifiedBy>
  <cp:revision>96</cp:revision>
  <cp:lastPrinted>2002-11-07T21:53:25Z</cp:lastPrinted>
  <dcterms:created xsi:type="dcterms:W3CDTF">2002-11-06T16:51:23Z</dcterms:created>
  <dcterms:modified xsi:type="dcterms:W3CDTF">2024-02-06T20:36:59Z</dcterms:modified>
</cp:coreProperties>
</file>